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126" y="552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Relationship Id="rId4" Type="http://schemas.openxmlformats.org/officeDocument/2006/relationships/image" Target="../media/image17.jpeg"  /><Relationship Id="rId5" Type="http://schemas.openxmlformats.org/officeDocument/2006/relationships/image" Target="../media/image18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50617" y="4742883"/>
            <a:ext cx="11182997" cy="312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99"/>
              </a:lnSpc>
            </a:pPr>
            <a:r>
              <a:rPr lang="en-US" sz="12999" b="1" dirty="0" err="1">
                <a:solidFill>
                  <a:srgbClr val="FFFFFF"/>
                </a:solidFill>
                <a:latin typeface="210 스탠다드" panose="020B0600000101010101" charset="-127"/>
                <a:ea typeface="210 스탠다드" panose="020B0600000101010101" charset="-127"/>
                <a:cs typeface="TT Chocolates Bold"/>
                <a:sym typeface="TT Chocolates Bold"/>
              </a:rPr>
              <a:t>시스템분석설계</a:t>
            </a:r>
            <a:endParaRPr lang="en-US" sz="12999" b="1" dirty="0">
              <a:solidFill>
                <a:srgbClr val="FFFFFF"/>
              </a:solidFill>
              <a:latin typeface="210 스탠다드" panose="020B0600000101010101" charset="-127"/>
              <a:ea typeface="210 스탠다드" panose="020B0600000101010101" charset="-127"/>
              <a:cs typeface="TT Chocolates Bold"/>
              <a:sym typeface="TT Chocolates Bold"/>
            </a:endParaRPr>
          </a:p>
          <a:p>
            <a:pPr algn="l">
              <a:lnSpc>
                <a:spcPts val="11699"/>
              </a:lnSpc>
            </a:pPr>
            <a:r>
              <a:rPr lang="en-US" sz="12999" b="1" dirty="0" err="1">
                <a:solidFill>
                  <a:srgbClr val="FFFFFF"/>
                </a:solidFill>
                <a:latin typeface="210 스탠다드" panose="020B0600000101010101" charset="-127"/>
                <a:ea typeface="210 스탠다드" panose="020B0600000101010101" charset="-127"/>
                <a:cs typeface="TT Chocolates Bold"/>
                <a:sym typeface="TT Chocolates Bold"/>
              </a:rPr>
              <a:t>최종</a:t>
            </a:r>
            <a:r>
              <a:rPr lang="en-US" sz="12999" b="1" dirty="0">
                <a:solidFill>
                  <a:srgbClr val="FFFFFF"/>
                </a:solidFill>
                <a:latin typeface="210 스탠다드" panose="020B0600000101010101" charset="-127"/>
                <a:ea typeface="210 스탠다드" panose="020B0600000101010101" charset="-127"/>
                <a:cs typeface="TT Chocolates Bold"/>
                <a:sym typeface="TT Chocolates Bold"/>
              </a:rPr>
              <a:t> </a:t>
            </a:r>
            <a:r>
              <a:rPr lang="en-US" sz="12999" b="1" dirty="0" err="1">
                <a:solidFill>
                  <a:srgbClr val="FFFFFF"/>
                </a:solidFill>
                <a:latin typeface="210 스탠다드" panose="020B0600000101010101" charset="-127"/>
                <a:ea typeface="210 스탠다드" panose="020B0600000101010101" charset="-127"/>
                <a:cs typeface="TT Chocolates Bold"/>
                <a:sym typeface="TT Chocolates Bold"/>
              </a:rPr>
              <a:t>발표</a:t>
            </a:r>
            <a:endParaRPr lang="en-US" sz="12999" b="1" dirty="0">
              <a:solidFill>
                <a:srgbClr val="FFFFFF"/>
              </a:solidFill>
              <a:latin typeface="210 스탠다드" panose="020B0600000101010101" charset="-127"/>
              <a:ea typeface="210 스탠다드" panose="020B0600000101010101" charset="-127"/>
              <a:cs typeface="TT Chocolates Bold"/>
              <a:sym typeface="TT Chocolate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64183" y="8518601"/>
            <a:ext cx="549932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TEAM_UNNAMED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16559472" y="8034654"/>
            <a:ext cx="167588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b27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00125" y="2315244"/>
            <a:ext cx="3838315" cy="5048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900"/>
              </a:lnSpc>
              <a:defRPr/>
            </a:pPr>
            <a:r>
              <a:rPr lang="en-US" sz="3000" spc="-150">
                <a:solidFill>
                  <a:srgbClr val="ffffff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시연 동영상</a:t>
            </a:r>
            <a:endParaRPr lang="en-US" sz="3000" spc="-150">
              <a:solidFill>
                <a:srgbClr val="ffffff"/>
              </a:solidFill>
              <a:latin typeface="210 스탠다드"/>
              <a:ea typeface="210 스탠다드"/>
              <a:cs typeface="210 스탠다드"/>
              <a:sym typeface="210 스탠다드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0125" y="935873"/>
            <a:ext cx="4110188" cy="11271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399"/>
              </a:lnSpc>
              <a:defRPr/>
            </a:pPr>
            <a:r>
              <a:rPr lang="en-US" sz="3999" spc="-79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DEMONSTRATION</a:t>
            </a:r>
            <a:endParaRPr lang="en-US" sz="3999" spc="-79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lvl="0" algn="l">
              <a:lnSpc>
                <a:spcPts val="4399"/>
              </a:lnSpc>
              <a:defRPr/>
            </a:pPr>
            <a:r>
              <a:rPr lang="en-US" sz="3999" spc="-79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VIDEO</a:t>
            </a:r>
            <a:endParaRPr lang="en-US" sz="3999" spc="-79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5" name="TextBox 5"/>
          <p:cNvSpPr txBox="1"/>
          <p:nvPr/>
        </p:nvSpPr>
        <p:spPr>
          <a:xfrm rot="162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1350"/>
              </a:lnSpc>
              <a:defRPr/>
            </a:pPr>
            <a:r>
              <a:rPr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System Analysis Project</a:t>
            </a:r>
            <a:endParaRPr lang="en-US"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6"/>
          <p:cNvSpPr txBox="1"/>
          <p:nvPr/>
        </p:nvSpPr>
        <p:spPr>
          <a:xfrm rot="162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1350"/>
              </a:lnSpc>
              <a:defRPr/>
            </a:pPr>
            <a:r>
              <a:rPr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  <a:endParaRPr lang="en-US"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334000" y="1028700"/>
            <a:ext cx="4110188" cy="16764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marL="0" lvl="0" indent="0" algn="l" defTabSz="914400" rtl="0" eaLnBrk="1" latinLnBrk="0" hangingPunct="1">
              <a:lnSpc>
                <a:spcPts val="43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999" b="0" i="0" u="none" strike="noStrike" kern="1200" cap="none" spc="-79" normalizeH="0" baseline="0" mc:Ignorable="hp" hp:hslEmbossed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용량문제로 영상은 유튜브로 대체합니다</a:t>
            </a:r>
            <a:r>
              <a:rPr xmlns:mc="http://schemas.openxmlformats.org/markup-compatibility/2006" xmlns:hp="http://schemas.haansoft.com/office/presentation/8.0" kumimoji="0" lang="en-US" altLang="ko-KR" sz="3999" b="0" i="0" u="none" strike="noStrike" kern="1200" cap="none" spc="-79" normalizeH="0" baseline="0" mc:Ignorable="hp" hp:hslEmbossed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3999" b="0" i="0" u="none" strike="noStrike" kern="1200" cap="none" spc="-79" normalizeH="0" baseline="0" mc:Ignorable="hp" hp:hslEmbossed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999" b="0" i="0" u="none" strike="noStrike" kern="1200" cap="none" spc="-79" normalizeH="0" baseline="0" mc:Ignorable="hp" hp:hslEmbossed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22205" y="2288126"/>
            <a:ext cx="5010659" cy="2724783"/>
            <a:chOff x="0" y="0"/>
            <a:chExt cx="1530372" cy="8322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0372" cy="832212"/>
            </a:xfrm>
            <a:custGeom>
              <a:avLst/>
              <a:gdLst/>
              <a:ahLst/>
              <a:cxnLst/>
              <a:rect l="l" t="t" r="r" b="b"/>
              <a:pathLst>
                <a:path w="1530372" h="832212">
                  <a:moveTo>
                    <a:pt x="46353" y="0"/>
                  </a:moveTo>
                  <a:lnTo>
                    <a:pt x="1484019" y="0"/>
                  </a:lnTo>
                  <a:cubicBezTo>
                    <a:pt x="1509619" y="0"/>
                    <a:pt x="1530372" y="20753"/>
                    <a:pt x="1530372" y="46353"/>
                  </a:cubicBezTo>
                  <a:lnTo>
                    <a:pt x="1530372" y="785859"/>
                  </a:lnTo>
                  <a:cubicBezTo>
                    <a:pt x="1530372" y="798153"/>
                    <a:pt x="1525489" y="809943"/>
                    <a:pt x="1516796" y="818636"/>
                  </a:cubicBezTo>
                  <a:cubicBezTo>
                    <a:pt x="1508103" y="827329"/>
                    <a:pt x="1496313" y="832212"/>
                    <a:pt x="1484019" y="832212"/>
                  </a:cubicBezTo>
                  <a:lnTo>
                    <a:pt x="46353" y="832212"/>
                  </a:lnTo>
                  <a:cubicBezTo>
                    <a:pt x="20753" y="832212"/>
                    <a:pt x="0" y="811459"/>
                    <a:pt x="0" y="785859"/>
                  </a:cubicBezTo>
                  <a:lnTo>
                    <a:pt x="0" y="46353"/>
                  </a:lnTo>
                  <a:cubicBezTo>
                    <a:pt x="0" y="34059"/>
                    <a:pt x="4884" y="22269"/>
                    <a:pt x="13576" y="13576"/>
                  </a:cubicBezTo>
                  <a:cubicBezTo>
                    <a:pt x="22269" y="4884"/>
                    <a:pt x="34059" y="0"/>
                    <a:pt x="46353" y="0"/>
                  </a:cubicBezTo>
                  <a:close/>
                </a:path>
              </a:pathLst>
            </a:custGeom>
            <a:blipFill>
              <a:blip r:embed="rId2"/>
              <a:stretch>
                <a:fillRect t="-10914" b="-1091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222205" y="5274091"/>
            <a:ext cx="5010659" cy="2724783"/>
            <a:chOff x="0" y="0"/>
            <a:chExt cx="1530372" cy="8322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0372" cy="832212"/>
            </a:xfrm>
            <a:custGeom>
              <a:avLst/>
              <a:gdLst/>
              <a:ahLst/>
              <a:cxnLst/>
              <a:rect l="l" t="t" r="r" b="b"/>
              <a:pathLst>
                <a:path w="1530372" h="832212">
                  <a:moveTo>
                    <a:pt x="46353" y="0"/>
                  </a:moveTo>
                  <a:lnTo>
                    <a:pt x="1484019" y="0"/>
                  </a:lnTo>
                  <a:cubicBezTo>
                    <a:pt x="1509619" y="0"/>
                    <a:pt x="1530372" y="20753"/>
                    <a:pt x="1530372" y="46353"/>
                  </a:cubicBezTo>
                  <a:lnTo>
                    <a:pt x="1530372" y="785859"/>
                  </a:lnTo>
                  <a:cubicBezTo>
                    <a:pt x="1530372" y="798153"/>
                    <a:pt x="1525489" y="809943"/>
                    <a:pt x="1516796" y="818636"/>
                  </a:cubicBezTo>
                  <a:cubicBezTo>
                    <a:pt x="1508103" y="827329"/>
                    <a:pt x="1496313" y="832212"/>
                    <a:pt x="1484019" y="832212"/>
                  </a:cubicBezTo>
                  <a:lnTo>
                    <a:pt x="46353" y="832212"/>
                  </a:lnTo>
                  <a:cubicBezTo>
                    <a:pt x="20753" y="832212"/>
                    <a:pt x="0" y="811459"/>
                    <a:pt x="0" y="785859"/>
                  </a:cubicBezTo>
                  <a:lnTo>
                    <a:pt x="0" y="46353"/>
                  </a:lnTo>
                  <a:cubicBezTo>
                    <a:pt x="0" y="34059"/>
                    <a:pt x="4884" y="22269"/>
                    <a:pt x="13576" y="13576"/>
                  </a:cubicBezTo>
                  <a:cubicBezTo>
                    <a:pt x="22269" y="4884"/>
                    <a:pt x="34059" y="0"/>
                    <a:pt x="46353" y="0"/>
                  </a:cubicBezTo>
                  <a:close/>
                </a:path>
              </a:pathLst>
            </a:custGeom>
            <a:blipFill>
              <a:blip r:embed="rId3"/>
              <a:stretch>
                <a:fillRect t="-11259" b="-112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31637" y="2288126"/>
            <a:ext cx="5010659" cy="2724783"/>
            <a:chOff x="0" y="0"/>
            <a:chExt cx="1530372" cy="8322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0372" cy="832212"/>
            </a:xfrm>
            <a:custGeom>
              <a:avLst/>
              <a:gdLst/>
              <a:ahLst/>
              <a:cxnLst/>
              <a:rect l="l" t="t" r="r" b="b"/>
              <a:pathLst>
                <a:path w="1530372" h="832212">
                  <a:moveTo>
                    <a:pt x="46353" y="0"/>
                  </a:moveTo>
                  <a:lnTo>
                    <a:pt x="1484019" y="0"/>
                  </a:lnTo>
                  <a:cubicBezTo>
                    <a:pt x="1509619" y="0"/>
                    <a:pt x="1530372" y="20753"/>
                    <a:pt x="1530372" y="46353"/>
                  </a:cubicBezTo>
                  <a:lnTo>
                    <a:pt x="1530372" y="785859"/>
                  </a:lnTo>
                  <a:cubicBezTo>
                    <a:pt x="1530372" y="798153"/>
                    <a:pt x="1525489" y="809943"/>
                    <a:pt x="1516796" y="818636"/>
                  </a:cubicBezTo>
                  <a:cubicBezTo>
                    <a:pt x="1508103" y="827329"/>
                    <a:pt x="1496313" y="832212"/>
                    <a:pt x="1484019" y="832212"/>
                  </a:cubicBezTo>
                  <a:lnTo>
                    <a:pt x="46353" y="832212"/>
                  </a:lnTo>
                  <a:cubicBezTo>
                    <a:pt x="20753" y="832212"/>
                    <a:pt x="0" y="811459"/>
                    <a:pt x="0" y="785859"/>
                  </a:cubicBezTo>
                  <a:lnTo>
                    <a:pt x="0" y="46353"/>
                  </a:lnTo>
                  <a:cubicBezTo>
                    <a:pt x="0" y="34059"/>
                    <a:pt x="4884" y="22269"/>
                    <a:pt x="13576" y="13576"/>
                  </a:cubicBezTo>
                  <a:cubicBezTo>
                    <a:pt x="22269" y="4884"/>
                    <a:pt x="34059" y="0"/>
                    <a:pt x="46353" y="0"/>
                  </a:cubicBezTo>
                  <a:close/>
                </a:path>
              </a:pathLst>
            </a:custGeom>
            <a:blipFill>
              <a:blip r:embed="rId4"/>
              <a:stretch>
                <a:fillRect t="-11259" b="-112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31637" y="5274091"/>
            <a:ext cx="5010659" cy="2724783"/>
            <a:chOff x="0" y="0"/>
            <a:chExt cx="1530372" cy="8322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0372" cy="832212"/>
            </a:xfrm>
            <a:custGeom>
              <a:avLst/>
              <a:gdLst/>
              <a:ahLst/>
              <a:cxnLst/>
              <a:rect l="l" t="t" r="r" b="b"/>
              <a:pathLst>
                <a:path w="1530372" h="832212">
                  <a:moveTo>
                    <a:pt x="46353" y="0"/>
                  </a:moveTo>
                  <a:lnTo>
                    <a:pt x="1484019" y="0"/>
                  </a:lnTo>
                  <a:cubicBezTo>
                    <a:pt x="1509619" y="0"/>
                    <a:pt x="1530372" y="20753"/>
                    <a:pt x="1530372" y="46353"/>
                  </a:cubicBezTo>
                  <a:lnTo>
                    <a:pt x="1530372" y="785859"/>
                  </a:lnTo>
                  <a:cubicBezTo>
                    <a:pt x="1530372" y="798153"/>
                    <a:pt x="1525489" y="809943"/>
                    <a:pt x="1516796" y="818636"/>
                  </a:cubicBezTo>
                  <a:cubicBezTo>
                    <a:pt x="1508103" y="827329"/>
                    <a:pt x="1496313" y="832212"/>
                    <a:pt x="1484019" y="832212"/>
                  </a:cubicBezTo>
                  <a:lnTo>
                    <a:pt x="46353" y="832212"/>
                  </a:lnTo>
                  <a:cubicBezTo>
                    <a:pt x="20753" y="832212"/>
                    <a:pt x="0" y="811459"/>
                    <a:pt x="0" y="785859"/>
                  </a:cubicBezTo>
                  <a:lnTo>
                    <a:pt x="0" y="46353"/>
                  </a:lnTo>
                  <a:cubicBezTo>
                    <a:pt x="0" y="34059"/>
                    <a:pt x="4884" y="22269"/>
                    <a:pt x="13576" y="13576"/>
                  </a:cubicBezTo>
                  <a:cubicBezTo>
                    <a:pt x="22269" y="4884"/>
                    <a:pt x="34059" y="0"/>
                    <a:pt x="46353" y="0"/>
                  </a:cubicBezTo>
                  <a:close/>
                </a:path>
              </a:pathLst>
            </a:custGeom>
            <a:blipFill>
              <a:blip r:embed="rId5"/>
              <a:stretch>
                <a:fillRect t="-11259" b="-112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00125" y="2315244"/>
            <a:ext cx="38383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현재 프로젝트 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0125" y="935873"/>
            <a:ext cx="383831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CURRENT PROBLEM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59597" y="3456641"/>
            <a:ext cx="4535874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설치 모드에서 현재 Y좌표 가 0 이상으로만 설치가 가능하게 되는 문제.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59597" y="6201352"/>
            <a:ext cx="453587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테스트 아이템을 창고에 넣으면 아이템이 그대로 이동해야 하나, 창고에 넣으면 바로 없어지는 문제가 발생.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6836" y="3266141"/>
            <a:ext cx="453587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오브젝트가 삽입되면 타이머가 작동되어야 하지만 오브젝트를 삽입해도 타이머가 작동하지 않는 문제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96836" y="6391852"/>
            <a:ext cx="4535874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날씨 변경 요소나 주변 환경의 요소 부재로 맵이 허전하게 느껴짐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11776" y="2586127"/>
            <a:ext cx="4370061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600" spc="-5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설치 모드에서의 오류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11776" y="5555834"/>
            <a:ext cx="4370061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600" spc="-5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아이템 이동 후 데이터 오류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96836" y="2586127"/>
            <a:ext cx="4370061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600" spc="-5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조건적 타이머 작동 오류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96836" y="5555834"/>
            <a:ext cx="4370061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600" spc="-5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맵 요소의 부재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System Analysis  Project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225" y="4404428"/>
            <a:ext cx="3438890" cy="4574199"/>
            <a:chOff x="0" y="0"/>
            <a:chExt cx="566333" cy="7533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6333" cy="753301"/>
            </a:xfrm>
            <a:custGeom>
              <a:avLst/>
              <a:gdLst/>
              <a:ahLst/>
              <a:cxnLst/>
              <a:rect l="l" t="t" r="r" b="b"/>
              <a:pathLst>
                <a:path w="566333" h="753301">
                  <a:moveTo>
                    <a:pt x="0" y="0"/>
                  </a:moveTo>
                  <a:lnTo>
                    <a:pt x="566333" y="0"/>
                  </a:lnTo>
                  <a:lnTo>
                    <a:pt x="566333" y="753301"/>
                  </a:lnTo>
                  <a:lnTo>
                    <a:pt x="0" y="753301"/>
                  </a:lnTo>
                  <a:close/>
                </a:path>
              </a:pathLst>
            </a:custGeom>
            <a:blipFill>
              <a:blip r:embed="rId2"/>
              <a:stretch>
                <a:fillRect l="-49822" r="-4982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00125" y="2324769"/>
            <a:ext cx="383831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150">
                <a:solidFill>
                  <a:srgbClr val="1B27B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보완 계획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94122" y="2053473"/>
            <a:ext cx="289502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1" spc="-125">
                <a:solidFill>
                  <a:srgbClr val="1B27B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보완 단계 일정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4122" y="3682339"/>
            <a:ext cx="1919157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 spc="-100">
                <a:solidFill>
                  <a:srgbClr val="1B27B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타이머 + 맵 수정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94122" y="5200862"/>
            <a:ext cx="1919157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 spc="-100">
                <a:solidFill>
                  <a:srgbClr val="1B27B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오류 보완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24587" y="3691864"/>
            <a:ext cx="7698081" cy="59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600" spc="-80">
                <a:solidFill>
                  <a:srgbClr val="1B27B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가장 주축이 될 수 있는 시스템인 조건부 작동 타이머를 보완하여 정상적으로 작동하게끔 수정할 계획입니다.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03647" y="2501996"/>
            <a:ext cx="10319020" cy="33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900" spc="-95">
                <a:solidFill>
                  <a:srgbClr val="1B27B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향후 보완 계획 일정은 이러합니다.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24587" y="5210387"/>
            <a:ext cx="7698081" cy="29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600" spc="-80">
                <a:solidFill>
                  <a:srgbClr val="1B27B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게임에서 기본이 될 수 있는 데이터 정상 전송/저장 부분을 수정 및 보완할 예정입니다.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0125" y="935873"/>
            <a:ext cx="4089987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SUPPLE</a:t>
            </a:r>
          </a:p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PLAN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94122" y="4126036"/>
            <a:ext cx="1897295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 spc="-6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~7/15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94122" y="5648536"/>
            <a:ext cx="1897295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 spc="-6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~7/31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94122" y="6758853"/>
            <a:ext cx="2046032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 spc="-100">
                <a:solidFill>
                  <a:srgbClr val="1B27B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더 많은 컨텐츠 추가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4587" y="6768378"/>
            <a:ext cx="7698081" cy="29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600" spc="-80">
                <a:solidFill>
                  <a:srgbClr val="1B27B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상점 및 다른 물고기, 그리고 다른 양식 방식을 추가할 계획입니다.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94122" y="7206527"/>
            <a:ext cx="1897295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 spc="-6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~8/31</a:t>
            </a:r>
          </a:p>
        </p:txBody>
      </p:sp>
      <p:sp>
        <p:nvSpPr>
          <p:cNvPr id="18" name="AutoShape 18"/>
          <p:cNvSpPr/>
          <p:nvPr/>
        </p:nvSpPr>
        <p:spPr>
          <a:xfrm>
            <a:off x="5901951" y="6667929"/>
            <a:ext cx="10320717" cy="0"/>
          </a:xfrm>
          <a:prstGeom prst="line">
            <a:avLst/>
          </a:prstGeom>
          <a:ln w="19050" cap="flat">
            <a:solidFill>
              <a:srgbClr val="1B2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5901951" y="3574179"/>
            <a:ext cx="10320717" cy="0"/>
          </a:xfrm>
          <a:prstGeom prst="line">
            <a:avLst/>
          </a:prstGeom>
          <a:ln w="19050" cap="flat">
            <a:solidFill>
              <a:srgbClr val="1B2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5901951" y="5111246"/>
            <a:ext cx="10320717" cy="0"/>
          </a:xfrm>
          <a:prstGeom prst="line">
            <a:avLst/>
          </a:prstGeom>
          <a:ln w="19050" cap="flat">
            <a:solidFill>
              <a:srgbClr val="1B2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 rot="-54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System Analysis  Project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1696" y="4664203"/>
            <a:ext cx="664339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spc="1903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6829553"/>
            <a:ext cx="16230600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3106399" y="4664203"/>
            <a:ext cx="4152901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799"/>
              </a:lnSpc>
              <a:spcBef>
                <a:spcPct val="0"/>
              </a:spcBef>
            </a:pPr>
            <a:r>
              <a:rPr lang="en-US" sz="6999" b="1" spc="1903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+ Q&amp;A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System Analysis  Project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34249" y="1535948"/>
            <a:ext cx="10320717" cy="0"/>
          </a:xfrm>
          <a:prstGeom prst="line">
            <a:avLst/>
          </a:prstGeom>
          <a:ln w="19050" cap="flat">
            <a:solidFill>
              <a:srgbClr val="1B2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634249" y="2596578"/>
            <a:ext cx="10320717" cy="0"/>
          </a:xfrm>
          <a:prstGeom prst="line">
            <a:avLst/>
          </a:prstGeom>
          <a:ln w="19050" cap="flat">
            <a:solidFill>
              <a:srgbClr val="1B2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634249" y="3661095"/>
            <a:ext cx="10320717" cy="0"/>
          </a:xfrm>
          <a:prstGeom prst="line">
            <a:avLst/>
          </a:prstGeom>
          <a:ln w="19050" cap="flat">
            <a:solidFill>
              <a:srgbClr val="1B2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6634249" y="4721725"/>
            <a:ext cx="10320717" cy="0"/>
          </a:xfrm>
          <a:prstGeom prst="line">
            <a:avLst/>
          </a:prstGeom>
          <a:ln w="19050" cap="flat">
            <a:solidFill>
              <a:srgbClr val="1B2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6634249" y="5782356"/>
            <a:ext cx="10320717" cy="0"/>
          </a:xfrm>
          <a:prstGeom prst="line">
            <a:avLst/>
          </a:prstGeom>
          <a:ln w="19050" cap="flat">
            <a:solidFill>
              <a:srgbClr val="1B2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6634249" y="6842986"/>
            <a:ext cx="10320717" cy="0"/>
          </a:xfrm>
          <a:prstGeom prst="line">
            <a:avLst/>
          </a:prstGeom>
          <a:ln w="19050" cap="flat">
            <a:solidFill>
              <a:srgbClr val="1B2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6634249" y="7903617"/>
            <a:ext cx="10320717" cy="0"/>
          </a:xfrm>
          <a:prstGeom prst="line">
            <a:avLst/>
          </a:prstGeom>
          <a:ln w="19050" cap="flat">
            <a:solidFill>
              <a:srgbClr val="1B2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6634249" y="8950837"/>
            <a:ext cx="10320717" cy="0"/>
          </a:xfrm>
          <a:prstGeom prst="line">
            <a:avLst/>
          </a:prstGeom>
          <a:ln w="19050" cap="flat">
            <a:solidFill>
              <a:srgbClr val="1B2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00125" y="1012073"/>
            <a:ext cx="435525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71059" y="707273"/>
            <a:ext cx="687570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팀원 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71059" y="1767903"/>
            <a:ext cx="687570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프로젝트 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5674" y="707273"/>
            <a:ext cx="965386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5674" y="1767903"/>
            <a:ext cx="965386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71059" y="2832420"/>
            <a:ext cx="687570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현재 진행도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5674" y="2832420"/>
            <a:ext cx="965386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71059" y="3893050"/>
            <a:ext cx="687570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시스템 구현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5674" y="3893050"/>
            <a:ext cx="965386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71059" y="4953681"/>
            <a:ext cx="687570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시연 영상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5674" y="4953681"/>
            <a:ext cx="965386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71059" y="6014312"/>
            <a:ext cx="687570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현재 프로젝트의 문제점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05674" y="6014312"/>
            <a:ext cx="965386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06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71059" y="7074942"/>
            <a:ext cx="687570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향후 보완 계획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05674" y="7074942"/>
            <a:ext cx="965386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71059" y="8135573"/>
            <a:ext cx="687570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마무리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05674" y="8135573"/>
            <a:ext cx="965386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-60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08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System Analysis 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27337" y="907298"/>
            <a:ext cx="2415888" cy="6725611"/>
            <a:chOff x="0" y="0"/>
            <a:chExt cx="486582" cy="13545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582" cy="1354598"/>
            </a:xfrm>
            <a:custGeom>
              <a:avLst/>
              <a:gdLst/>
              <a:ahLst/>
              <a:cxnLst/>
              <a:rect l="l" t="t" r="r" b="b"/>
              <a:pathLst>
                <a:path w="486582" h="1354598">
                  <a:moveTo>
                    <a:pt x="160229" y="0"/>
                  </a:moveTo>
                  <a:lnTo>
                    <a:pt x="326352" y="0"/>
                  </a:lnTo>
                  <a:cubicBezTo>
                    <a:pt x="368848" y="0"/>
                    <a:pt x="409603" y="16881"/>
                    <a:pt x="439651" y="46930"/>
                  </a:cubicBezTo>
                  <a:cubicBezTo>
                    <a:pt x="469700" y="76979"/>
                    <a:pt x="486582" y="117734"/>
                    <a:pt x="486582" y="160229"/>
                  </a:cubicBezTo>
                  <a:lnTo>
                    <a:pt x="486582" y="1194369"/>
                  </a:lnTo>
                  <a:cubicBezTo>
                    <a:pt x="486582" y="1236864"/>
                    <a:pt x="469700" y="1277619"/>
                    <a:pt x="439651" y="1307668"/>
                  </a:cubicBezTo>
                  <a:cubicBezTo>
                    <a:pt x="409603" y="1337717"/>
                    <a:pt x="368848" y="1354598"/>
                    <a:pt x="326352" y="1354598"/>
                  </a:cubicBezTo>
                  <a:lnTo>
                    <a:pt x="160229" y="1354598"/>
                  </a:lnTo>
                  <a:cubicBezTo>
                    <a:pt x="117734" y="1354598"/>
                    <a:pt x="76979" y="1337717"/>
                    <a:pt x="46930" y="1307668"/>
                  </a:cubicBezTo>
                  <a:cubicBezTo>
                    <a:pt x="16881" y="1277619"/>
                    <a:pt x="0" y="1236864"/>
                    <a:pt x="0" y="1194369"/>
                  </a:cubicBezTo>
                  <a:lnTo>
                    <a:pt x="0" y="160229"/>
                  </a:lnTo>
                  <a:cubicBezTo>
                    <a:pt x="0" y="117734"/>
                    <a:pt x="16881" y="76979"/>
                    <a:pt x="46930" y="46930"/>
                  </a:cubicBezTo>
                  <a:cubicBezTo>
                    <a:pt x="76979" y="16881"/>
                    <a:pt x="117734" y="0"/>
                    <a:pt x="160229" y="0"/>
                  </a:cubicBezTo>
                  <a:close/>
                </a:path>
              </a:pathLst>
            </a:custGeom>
            <a:blipFill>
              <a:blip r:embed="rId2"/>
              <a:stretch>
                <a:fillRect l="-158923" r="-15892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309056" y="907298"/>
            <a:ext cx="2415888" cy="6725611"/>
            <a:chOff x="0" y="0"/>
            <a:chExt cx="636283" cy="17713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6283" cy="1771354"/>
            </a:xfrm>
            <a:custGeom>
              <a:avLst/>
              <a:gdLst/>
              <a:ahLst/>
              <a:cxnLst/>
              <a:rect l="l" t="t" r="r" b="b"/>
              <a:pathLst>
                <a:path w="636283" h="1771354">
                  <a:moveTo>
                    <a:pt x="163434" y="0"/>
                  </a:moveTo>
                  <a:lnTo>
                    <a:pt x="472850" y="0"/>
                  </a:lnTo>
                  <a:cubicBezTo>
                    <a:pt x="516195" y="0"/>
                    <a:pt x="557765" y="17219"/>
                    <a:pt x="588415" y="47869"/>
                  </a:cubicBezTo>
                  <a:cubicBezTo>
                    <a:pt x="619064" y="78518"/>
                    <a:pt x="636283" y="120088"/>
                    <a:pt x="636283" y="163434"/>
                  </a:cubicBezTo>
                  <a:lnTo>
                    <a:pt x="636283" y="1607920"/>
                  </a:lnTo>
                  <a:cubicBezTo>
                    <a:pt x="636283" y="1651266"/>
                    <a:pt x="619064" y="1692836"/>
                    <a:pt x="588415" y="1723486"/>
                  </a:cubicBezTo>
                  <a:cubicBezTo>
                    <a:pt x="557765" y="1754135"/>
                    <a:pt x="516195" y="1771354"/>
                    <a:pt x="472850" y="1771354"/>
                  </a:cubicBezTo>
                  <a:lnTo>
                    <a:pt x="163434" y="1771354"/>
                  </a:lnTo>
                  <a:cubicBezTo>
                    <a:pt x="120088" y="1771354"/>
                    <a:pt x="78518" y="1754135"/>
                    <a:pt x="47869" y="1723486"/>
                  </a:cubicBezTo>
                  <a:cubicBezTo>
                    <a:pt x="17219" y="1692836"/>
                    <a:pt x="0" y="1651266"/>
                    <a:pt x="0" y="1607920"/>
                  </a:cubicBezTo>
                  <a:lnTo>
                    <a:pt x="0" y="163434"/>
                  </a:lnTo>
                  <a:cubicBezTo>
                    <a:pt x="0" y="120088"/>
                    <a:pt x="17219" y="78518"/>
                    <a:pt x="47869" y="47869"/>
                  </a:cubicBezTo>
                  <a:cubicBezTo>
                    <a:pt x="78518" y="17219"/>
                    <a:pt x="120088" y="0"/>
                    <a:pt x="163434" y="0"/>
                  </a:cubicBezTo>
                  <a:close/>
                </a:path>
              </a:pathLst>
            </a:custGeom>
            <a:solidFill>
              <a:srgbClr val="4C55C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36283" cy="1818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360987" y="4594861"/>
            <a:ext cx="1885367" cy="170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고객과 다양한 채널에서</a:t>
            </a:r>
          </a:p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상호작용할 수 있도록</a:t>
            </a:r>
          </a:p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소셜 미디어, </a:t>
            </a:r>
          </a:p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 마케팅, </a:t>
            </a:r>
          </a:p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 엔진 최적화를</a:t>
            </a:r>
          </a:p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결합하여 메세지 전달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5915" y="1666958"/>
            <a:ext cx="2415888" cy="6725611"/>
            <a:chOff x="0" y="0"/>
            <a:chExt cx="636283" cy="17713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6283" cy="1771354"/>
            </a:xfrm>
            <a:custGeom>
              <a:avLst/>
              <a:gdLst/>
              <a:ahLst/>
              <a:cxnLst/>
              <a:rect l="l" t="t" r="r" b="b"/>
              <a:pathLst>
                <a:path w="636283" h="1771354">
                  <a:moveTo>
                    <a:pt x="163434" y="0"/>
                  </a:moveTo>
                  <a:lnTo>
                    <a:pt x="472850" y="0"/>
                  </a:lnTo>
                  <a:cubicBezTo>
                    <a:pt x="516195" y="0"/>
                    <a:pt x="557765" y="17219"/>
                    <a:pt x="588415" y="47869"/>
                  </a:cubicBezTo>
                  <a:cubicBezTo>
                    <a:pt x="619064" y="78518"/>
                    <a:pt x="636283" y="120088"/>
                    <a:pt x="636283" y="163434"/>
                  </a:cubicBezTo>
                  <a:lnTo>
                    <a:pt x="636283" y="1607920"/>
                  </a:lnTo>
                  <a:cubicBezTo>
                    <a:pt x="636283" y="1651266"/>
                    <a:pt x="619064" y="1692836"/>
                    <a:pt x="588415" y="1723486"/>
                  </a:cubicBezTo>
                  <a:cubicBezTo>
                    <a:pt x="557765" y="1754135"/>
                    <a:pt x="516195" y="1771354"/>
                    <a:pt x="472850" y="1771354"/>
                  </a:cubicBezTo>
                  <a:lnTo>
                    <a:pt x="163434" y="1771354"/>
                  </a:lnTo>
                  <a:cubicBezTo>
                    <a:pt x="120088" y="1771354"/>
                    <a:pt x="78518" y="1754135"/>
                    <a:pt x="47869" y="1723486"/>
                  </a:cubicBezTo>
                  <a:cubicBezTo>
                    <a:pt x="17219" y="1692836"/>
                    <a:pt x="0" y="1651266"/>
                    <a:pt x="0" y="1607920"/>
                  </a:cubicBezTo>
                  <a:lnTo>
                    <a:pt x="0" y="163434"/>
                  </a:lnTo>
                  <a:cubicBezTo>
                    <a:pt x="0" y="120088"/>
                    <a:pt x="17219" y="78518"/>
                    <a:pt x="47869" y="47869"/>
                  </a:cubicBezTo>
                  <a:cubicBezTo>
                    <a:pt x="78518" y="17219"/>
                    <a:pt x="120088" y="0"/>
                    <a:pt x="163434" y="0"/>
                  </a:cubicBezTo>
                  <a:close/>
                </a:path>
              </a:pathLst>
            </a:custGeom>
            <a:solidFill>
              <a:srgbClr val="47738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36283" cy="1818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358074" y="5354521"/>
            <a:ext cx="1885367" cy="170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고객과 다양한 채널에서</a:t>
            </a:r>
          </a:p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상호작용할 수 있도록</a:t>
            </a:r>
          </a:p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소셜 미디어, </a:t>
            </a:r>
          </a:p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 마케팅, </a:t>
            </a:r>
          </a:p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 엔진 최적화를</a:t>
            </a:r>
          </a:p>
          <a:p>
            <a:pPr algn="l">
              <a:lnSpc>
                <a:spcPts val="2250"/>
              </a:lnSpc>
            </a:pPr>
            <a:r>
              <a:rPr lang="en-US" sz="1500" spc="-75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결합하여 메세지 전달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244494" y="2426618"/>
            <a:ext cx="2415888" cy="6725611"/>
            <a:chOff x="0" y="0"/>
            <a:chExt cx="636283" cy="17713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6283" cy="1771354"/>
            </a:xfrm>
            <a:custGeom>
              <a:avLst/>
              <a:gdLst/>
              <a:ahLst/>
              <a:cxnLst/>
              <a:rect l="l" t="t" r="r" b="b"/>
              <a:pathLst>
                <a:path w="636283" h="1771354">
                  <a:moveTo>
                    <a:pt x="163434" y="0"/>
                  </a:moveTo>
                  <a:lnTo>
                    <a:pt x="472850" y="0"/>
                  </a:lnTo>
                  <a:cubicBezTo>
                    <a:pt x="516195" y="0"/>
                    <a:pt x="557765" y="17219"/>
                    <a:pt x="588415" y="47869"/>
                  </a:cubicBezTo>
                  <a:cubicBezTo>
                    <a:pt x="619064" y="78518"/>
                    <a:pt x="636283" y="120088"/>
                    <a:pt x="636283" y="163434"/>
                  </a:cubicBezTo>
                  <a:lnTo>
                    <a:pt x="636283" y="1607920"/>
                  </a:lnTo>
                  <a:cubicBezTo>
                    <a:pt x="636283" y="1651266"/>
                    <a:pt x="619064" y="1692836"/>
                    <a:pt x="588415" y="1723486"/>
                  </a:cubicBezTo>
                  <a:cubicBezTo>
                    <a:pt x="557765" y="1754135"/>
                    <a:pt x="516195" y="1771354"/>
                    <a:pt x="472850" y="1771354"/>
                  </a:cubicBezTo>
                  <a:lnTo>
                    <a:pt x="163434" y="1771354"/>
                  </a:lnTo>
                  <a:cubicBezTo>
                    <a:pt x="120088" y="1771354"/>
                    <a:pt x="78518" y="1754135"/>
                    <a:pt x="47869" y="1723486"/>
                  </a:cubicBezTo>
                  <a:cubicBezTo>
                    <a:pt x="17219" y="1692836"/>
                    <a:pt x="0" y="1651266"/>
                    <a:pt x="0" y="1607920"/>
                  </a:cubicBezTo>
                  <a:lnTo>
                    <a:pt x="0" y="163434"/>
                  </a:lnTo>
                  <a:cubicBezTo>
                    <a:pt x="0" y="120088"/>
                    <a:pt x="17219" y="78518"/>
                    <a:pt x="47869" y="47869"/>
                  </a:cubicBezTo>
                  <a:cubicBezTo>
                    <a:pt x="78518" y="17219"/>
                    <a:pt x="120088" y="0"/>
                    <a:pt x="163434" y="0"/>
                  </a:cubicBezTo>
                  <a:close/>
                </a:path>
              </a:pathLst>
            </a:custGeom>
            <a:solidFill>
              <a:srgbClr val="664E2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36283" cy="1818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446571" y="2492784"/>
            <a:ext cx="2177420" cy="1777319"/>
          </a:xfrm>
          <a:custGeom>
            <a:avLst/>
            <a:gdLst/>
            <a:ahLst/>
            <a:cxnLst/>
            <a:rect l="l" t="t" r="r" b="b"/>
            <a:pathLst>
              <a:path w="2177420" h="1777319">
                <a:moveTo>
                  <a:pt x="0" y="0"/>
                </a:moveTo>
                <a:lnTo>
                  <a:pt x="2177420" y="0"/>
                </a:lnTo>
                <a:lnTo>
                  <a:pt x="2177420" y="1777319"/>
                </a:lnTo>
                <a:lnTo>
                  <a:pt x="0" y="177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0384584" y="2990502"/>
            <a:ext cx="2218552" cy="1810893"/>
          </a:xfrm>
          <a:custGeom>
            <a:avLst/>
            <a:gdLst/>
            <a:ahLst/>
            <a:cxnLst/>
            <a:rect l="l" t="t" r="r" b="b"/>
            <a:pathLst>
              <a:path w="2218552" h="1810893">
                <a:moveTo>
                  <a:pt x="0" y="0"/>
                </a:moveTo>
                <a:lnTo>
                  <a:pt x="2218552" y="0"/>
                </a:lnTo>
                <a:lnTo>
                  <a:pt x="2218552" y="1810893"/>
                </a:lnTo>
                <a:lnTo>
                  <a:pt x="0" y="181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4378204" y="4123158"/>
            <a:ext cx="2182668" cy="1781603"/>
          </a:xfrm>
          <a:custGeom>
            <a:avLst/>
            <a:gdLst/>
            <a:ahLst/>
            <a:cxnLst/>
            <a:rect l="l" t="t" r="r" b="b"/>
            <a:pathLst>
              <a:path w="2182668" h="1781603">
                <a:moveTo>
                  <a:pt x="0" y="0"/>
                </a:moveTo>
                <a:lnTo>
                  <a:pt x="2182668" y="0"/>
                </a:lnTo>
                <a:lnTo>
                  <a:pt x="2182668" y="1781603"/>
                </a:lnTo>
                <a:lnTo>
                  <a:pt x="0" y="17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0448691" y="5677004"/>
            <a:ext cx="2015582" cy="1648298"/>
          </a:xfrm>
          <a:custGeom>
            <a:avLst/>
            <a:gdLst/>
            <a:ahLst/>
            <a:cxnLst/>
            <a:rect l="l" t="t" r="r" b="b"/>
            <a:pathLst>
              <a:path w="2015582" h="1648298">
                <a:moveTo>
                  <a:pt x="0" y="0"/>
                </a:moveTo>
                <a:lnTo>
                  <a:pt x="2015581" y="0"/>
                </a:lnTo>
                <a:lnTo>
                  <a:pt x="2015581" y="1648298"/>
                </a:lnTo>
                <a:lnTo>
                  <a:pt x="0" y="164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 rot="-54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System Analysis  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0125" y="2315244"/>
            <a:ext cx="38383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팀원 소개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0125" y="935873"/>
            <a:ext cx="383831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PROJECT</a:t>
            </a:r>
          </a:p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MEMBER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27127" y="1420895"/>
            <a:ext cx="1579745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3499" spc="-69">
                <a:solidFill>
                  <a:srgbClr val="FFFFFF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조성훈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66609" y="2197212"/>
            <a:ext cx="1579745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3499" spc="-69">
                <a:solidFill>
                  <a:srgbClr val="FFFFFF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신승완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63696" y="3048965"/>
            <a:ext cx="1579745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3499" spc="-69">
                <a:solidFill>
                  <a:srgbClr val="FFFFFF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이문규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38117" y="6750627"/>
            <a:ext cx="994328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u="sng" spc="-79">
                <a:solidFill>
                  <a:srgbClr val="F0F1ED"/>
                </a:solidFill>
                <a:latin typeface="TT Chocolates"/>
                <a:ea typeface="TT Chocolates"/>
                <a:cs typeface="TT Chocolates"/>
                <a:sym typeface="TT Chocolates"/>
              </a:rPr>
              <a:t>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46571" y="4655948"/>
            <a:ext cx="217742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spc="-59">
                <a:solidFill>
                  <a:srgbClr val="F0F1ED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기획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51146" y="5351273"/>
            <a:ext cx="217742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spc="-59">
                <a:solidFill>
                  <a:srgbClr val="F0F1ED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시스템 총괄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51146" y="6046187"/>
            <a:ext cx="217742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spc="-59">
                <a:solidFill>
                  <a:srgbClr val="F0F1ED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시스템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05150" y="5033010"/>
            <a:ext cx="217742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spc="-59">
                <a:solidFill>
                  <a:srgbClr val="F0F1ED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맵 / 오브젝트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425716" y="7553902"/>
            <a:ext cx="217742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spc="-59">
                <a:solidFill>
                  <a:srgbClr val="F0F1ED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에셋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78204" y="6176881"/>
            <a:ext cx="217742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spc="-59">
                <a:solidFill>
                  <a:srgbClr val="F0F1ED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시스템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80828" y="6887152"/>
            <a:ext cx="217742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spc="-59">
                <a:solidFill>
                  <a:srgbClr val="F0F1ED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UI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020403" y="1028700"/>
            <a:ext cx="11885411" cy="2365471"/>
            <a:chOff x="0" y="0"/>
            <a:chExt cx="3130314" cy="6230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314" cy="623005"/>
            </a:xfrm>
            <a:custGeom>
              <a:avLst/>
              <a:gdLst/>
              <a:ahLst/>
              <a:cxnLst/>
              <a:rect l="l" t="t" r="r" b="b"/>
              <a:pathLst>
                <a:path w="3130314" h="623005">
                  <a:moveTo>
                    <a:pt x="13028" y="0"/>
                  </a:moveTo>
                  <a:lnTo>
                    <a:pt x="3117286" y="0"/>
                  </a:lnTo>
                  <a:cubicBezTo>
                    <a:pt x="3124482" y="0"/>
                    <a:pt x="3130314" y="5833"/>
                    <a:pt x="3130314" y="13028"/>
                  </a:cubicBezTo>
                  <a:lnTo>
                    <a:pt x="3130314" y="609977"/>
                  </a:lnTo>
                  <a:cubicBezTo>
                    <a:pt x="3130314" y="613432"/>
                    <a:pt x="3128942" y="616746"/>
                    <a:pt x="3126499" y="619189"/>
                  </a:cubicBezTo>
                  <a:cubicBezTo>
                    <a:pt x="3124055" y="621632"/>
                    <a:pt x="3120742" y="623005"/>
                    <a:pt x="3117286" y="623005"/>
                  </a:cubicBezTo>
                  <a:lnTo>
                    <a:pt x="13028" y="623005"/>
                  </a:lnTo>
                  <a:cubicBezTo>
                    <a:pt x="9572" y="623005"/>
                    <a:pt x="6259" y="621632"/>
                    <a:pt x="3816" y="619189"/>
                  </a:cubicBezTo>
                  <a:cubicBezTo>
                    <a:pt x="1373" y="616746"/>
                    <a:pt x="0" y="613432"/>
                    <a:pt x="0" y="609977"/>
                  </a:cubicBezTo>
                  <a:lnTo>
                    <a:pt x="0" y="13028"/>
                  </a:lnTo>
                  <a:cubicBezTo>
                    <a:pt x="0" y="9572"/>
                    <a:pt x="1373" y="6259"/>
                    <a:pt x="3816" y="3816"/>
                  </a:cubicBezTo>
                  <a:cubicBezTo>
                    <a:pt x="6259" y="1373"/>
                    <a:pt x="9572" y="0"/>
                    <a:pt x="13028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130314" cy="69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20403" y="3949570"/>
            <a:ext cx="11885411" cy="2387861"/>
            <a:chOff x="0" y="0"/>
            <a:chExt cx="3130314" cy="6289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314" cy="628902"/>
            </a:xfrm>
            <a:custGeom>
              <a:avLst/>
              <a:gdLst/>
              <a:ahLst/>
              <a:cxnLst/>
              <a:rect l="l" t="t" r="r" b="b"/>
              <a:pathLst>
                <a:path w="3130314" h="628902">
                  <a:moveTo>
                    <a:pt x="13028" y="0"/>
                  </a:moveTo>
                  <a:lnTo>
                    <a:pt x="3117286" y="0"/>
                  </a:lnTo>
                  <a:cubicBezTo>
                    <a:pt x="3124482" y="0"/>
                    <a:pt x="3130314" y="5833"/>
                    <a:pt x="3130314" y="13028"/>
                  </a:cubicBezTo>
                  <a:lnTo>
                    <a:pt x="3130314" y="615874"/>
                  </a:lnTo>
                  <a:cubicBezTo>
                    <a:pt x="3130314" y="619329"/>
                    <a:pt x="3128942" y="622643"/>
                    <a:pt x="3126499" y="625086"/>
                  </a:cubicBezTo>
                  <a:cubicBezTo>
                    <a:pt x="3124055" y="627529"/>
                    <a:pt x="3120742" y="628902"/>
                    <a:pt x="3117286" y="628902"/>
                  </a:cubicBezTo>
                  <a:lnTo>
                    <a:pt x="13028" y="628902"/>
                  </a:lnTo>
                  <a:cubicBezTo>
                    <a:pt x="9572" y="628902"/>
                    <a:pt x="6259" y="627529"/>
                    <a:pt x="3816" y="625086"/>
                  </a:cubicBezTo>
                  <a:cubicBezTo>
                    <a:pt x="1373" y="622643"/>
                    <a:pt x="0" y="619329"/>
                    <a:pt x="0" y="615874"/>
                  </a:cubicBezTo>
                  <a:lnTo>
                    <a:pt x="0" y="13028"/>
                  </a:lnTo>
                  <a:cubicBezTo>
                    <a:pt x="0" y="9572"/>
                    <a:pt x="1373" y="6259"/>
                    <a:pt x="3816" y="3816"/>
                  </a:cubicBezTo>
                  <a:cubicBezTo>
                    <a:pt x="6259" y="1373"/>
                    <a:pt x="9572" y="0"/>
                    <a:pt x="13028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3130314" cy="70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20403" y="6986271"/>
            <a:ext cx="11885411" cy="2272029"/>
            <a:chOff x="0" y="0"/>
            <a:chExt cx="3130314" cy="5983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314" cy="598394"/>
            </a:xfrm>
            <a:custGeom>
              <a:avLst/>
              <a:gdLst/>
              <a:ahLst/>
              <a:cxnLst/>
              <a:rect l="l" t="t" r="r" b="b"/>
              <a:pathLst>
                <a:path w="3130314" h="598394">
                  <a:moveTo>
                    <a:pt x="13028" y="0"/>
                  </a:moveTo>
                  <a:lnTo>
                    <a:pt x="3117286" y="0"/>
                  </a:lnTo>
                  <a:cubicBezTo>
                    <a:pt x="3124482" y="0"/>
                    <a:pt x="3130314" y="5833"/>
                    <a:pt x="3130314" y="13028"/>
                  </a:cubicBezTo>
                  <a:lnTo>
                    <a:pt x="3130314" y="585367"/>
                  </a:lnTo>
                  <a:cubicBezTo>
                    <a:pt x="3130314" y="588822"/>
                    <a:pt x="3128942" y="592136"/>
                    <a:pt x="3126499" y="594579"/>
                  </a:cubicBezTo>
                  <a:cubicBezTo>
                    <a:pt x="3124055" y="597022"/>
                    <a:pt x="3120742" y="598394"/>
                    <a:pt x="3117286" y="598394"/>
                  </a:cubicBezTo>
                  <a:lnTo>
                    <a:pt x="13028" y="598394"/>
                  </a:lnTo>
                  <a:cubicBezTo>
                    <a:pt x="9572" y="598394"/>
                    <a:pt x="6259" y="597022"/>
                    <a:pt x="3816" y="594579"/>
                  </a:cubicBezTo>
                  <a:cubicBezTo>
                    <a:pt x="1373" y="592136"/>
                    <a:pt x="0" y="588822"/>
                    <a:pt x="0" y="585367"/>
                  </a:cubicBezTo>
                  <a:lnTo>
                    <a:pt x="0" y="13028"/>
                  </a:lnTo>
                  <a:cubicBezTo>
                    <a:pt x="0" y="9572"/>
                    <a:pt x="1373" y="6259"/>
                    <a:pt x="3816" y="3816"/>
                  </a:cubicBezTo>
                  <a:cubicBezTo>
                    <a:pt x="6259" y="1373"/>
                    <a:pt x="9572" y="0"/>
                    <a:pt x="13028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3130314" cy="674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613794" y="-520733"/>
            <a:ext cx="6681602" cy="6681602"/>
          </a:xfrm>
          <a:custGeom>
            <a:avLst/>
            <a:gdLst/>
            <a:ahLst/>
            <a:cxnLst/>
            <a:rect l="l" t="t" r="r" b="b"/>
            <a:pathLst>
              <a:path w="6681602" h="6681602">
                <a:moveTo>
                  <a:pt x="0" y="0"/>
                </a:moveTo>
                <a:lnTo>
                  <a:pt x="6681602" y="0"/>
                </a:lnTo>
                <a:lnTo>
                  <a:pt x="6681602" y="6681603"/>
                </a:lnTo>
                <a:lnTo>
                  <a:pt x="0" y="66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00125" y="2315244"/>
            <a:ext cx="38383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FFFFFF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프로젝트 개요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0125" y="935873"/>
            <a:ext cx="383831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PROJECT</a:t>
            </a:r>
          </a:p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OVERVIEW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87503" y="4911026"/>
            <a:ext cx="9215747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3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언리얼 엔진 5를 이용한 사실적인 그래픽의 양식장 시뮬레이터 게임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System Analysis 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97243" y="1092706"/>
            <a:ext cx="226301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프로젝트 제목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97243" y="4015676"/>
            <a:ext cx="226301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프로젝트 주제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97243" y="7049077"/>
            <a:ext cx="226301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플레이 방식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97243" y="1753269"/>
            <a:ext cx="434550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1" spc="-150">
                <a:solidFill>
                  <a:srgbClr val="000000"/>
                </a:solidFill>
                <a:latin typeface="JASO Sans Bold"/>
                <a:ea typeface="JASO Sans Bold"/>
                <a:cs typeface="JASO Sans Bold"/>
                <a:sym typeface="JASO Sans Bold"/>
              </a:rPr>
              <a:t>FISH FARM SIMULATOR 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87503" y="7944427"/>
            <a:ext cx="9215747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39">
                <a:solidFill>
                  <a:srgbClr val="000000"/>
                </a:solidFill>
                <a:latin typeface="JASO Sans"/>
                <a:ea typeface="JASO Sans"/>
                <a:cs typeface="JASO Sans"/>
                <a:sym typeface="JASO Sans"/>
              </a:rPr>
              <a:t>FPP(FIRST-PERSON PERSPECTIVE) 시뮬레이터 방식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426633" y="1028700"/>
            <a:ext cx="0" cy="82296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235849" y="2400685"/>
            <a:ext cx="381568" cy="38156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35849" y="4953334"/>
            <a:ext cx="381568" cy="38156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35849" y="7505984"/>
            <a:ext cx="381568" cy="38156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140082" y="7045661"/>
            <a:ext cx="2315046" cy="1302214"/>
          </a:xfrm>
          <a:custGeom>
            <a:avLst/>
            <a:gdLst/>
            <a:ahLst/>
            <a:cxnLst/>
            <a:rect l="l" t="t" r="r" b="b"/>
            <a:pathLst>
              <a:path w="2315046" h="1302214">
                <a:moveTo>
                  <a:pt x="0" y="0"/>
                </a:moveTo>
                <a:lnTo>
                  <a:pt x="2315046" y="0"/>
                </a:lnTo>
                <a:lnTo>
                  <a:pt x="2315046" y="1302213"/>
                </a:lnTo>
                <a:lnTo>
                  <a:pt x="0" y="130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6206271" y="1700667"/>
            <a:ext cx="2182668" cy="1781603"/>
          </a:xfrm>
          <a:custGeom>
            <a:avLst/>
            <a:gdLst/>
            <a:ahLst/>
            <a:cxnLst/>
            <a:rect l="l" t="t" r="r" b="b"/>
            <a:pathLst>
              <a:path w="2182668" h="1781603">
                <a:moveTo>
                  <a:pt x="0" y="0"/>
                </a:moveTo>
                <a:lnTo>
                  <a:pt x="2182668" y="0"/>
                </a:lnTo>
                <a:lnTo>
                  <a:pt x="2182668" y="1781603"/>
                </a:lnTo>
                <a:lnTo>
                  <a:pt x="0" y="17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6289814" y="4319351"/>
            <a:ext cx="2015582" cy="1648298"/>
          </a:xfrm>
          <a:custGeom>
            <a:avLst/>
            <a:gdLst/>
            <a:ahLst/>
            <a:cxnLst/>
            <a:rect l="l" t="t" r="r" b="b"/>
            <a:pathLst>
              <a:path w="2015582" h="1648298">
                <a:moveTo>
                  <a:pt x="0" y="0"/>
                </a:moveTo>
                <a:lnTo>
                  <a:pt x="2015582" y="0"/>
                </a:lnTo>
                <a:lnTo>
                  <a:pt x="2015582" y="1648298"/>
                </a:lnTo>
                <a:lnTo>
                  <a:pt x="0" y="164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00125" y="2315244"/>
            <a:ext cx="38383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프로젝트 사용 도구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0125" y="935873"/>
            <a:ext cx="383831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PROJECT</a:t>
            </a:r>
          </a:p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TOOLS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System Analysis 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18997" y="2158476"/>
            <a:ext cx="5717645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39">
                <a:solidFill>
                  <a:srgbClr val="000000"/>
                </a:solidFill>
                <a:latin typeface="JASO Sans"/>
                <a:ea typeface="JASO Sans"/>
                <a:cs typeface="JASO Sans"/>
                <a:sym typeface="JASO Sans"/>
              </a:rPr>
              <a:t>높은 수준의 </a:t>
            </a:r>
            <a:r>
              <a:rPr lang="en-US" sz="2799" b="1" spc="-139">
                <a:solidFill>
                  <a:srgbClr val="000000"/>
                </a:solidFill>
                <a:latin typeface="JASO Sans Bold"/>
                <a:ea typeface="JASO Sans Bold"/>
                <a:cs typeface="JASO Sans Bold"/>
                <a:sym typeface="JASO Sans Bold"/>
              </a:rPr>
              <a:t>기술성 + 그래픽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18997" y="4877134"/>
            <a:ext cx="5717645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39">
                <a:solidFill>
                  <a:srgbClr val="000000"/>
                </a:solidFill>
                <a:latin typeface="JASO Sans"/>
                <a:ea typeface="JASO Sans"/>
                <a:cs typeface="JASO Sans"/>
                <a:sym typeface="JASO Sans"/>
              </a:rPr>
              <a:t>에셋 자체 제작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18997" y="7429784"/>
            <a:ext cx="3887033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39">
                <a:solidFill>
                  <a:srgbClr val="000000"/>
                </a:solidFill>
                <a:latin typeface="JASO Sans"/>
                <a:ea typeface="JASO Sans"/>
                <a:cs typeface="JASO Sans"/>
                <a:sym typeface="JASO Sans"/>
              </a:rPr>
              <a:t>디자인 자체 제작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36561" y="1028700"/>
            <a:ext cx="10910015" cy="8229600"/>
          </a:xfrm>
          <a:custGeom>
            <a:avLst/>
            <a:gdLst/>
            <a:ahLst/>
            <a:cxnLst/>
            <a:rect l="l" t="t" r="r" b="b"/>
            <a:pathLst>
              <a:path w="10910015" h="8229600">
                <a:moveTo>
                  <a:pt x="0" y="0"/>
                </a:moveTo>
                <a:lnTo>
                  <a:pt x="10910015" y="0"/>
                </a:lnTo>
                <a:lnTo>
                  <a:pt x="109100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00125" y="2315244"/>
            <a:ext cx="38383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프로젝트 계획 (간트 차트)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0125" y="935873"/>
            <a:ext cx="383831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PROJECT</a:t>
            </a:r>
          </a:p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PLAN CHART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System Analysis 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04832" y="1028700"/>
            <a:ext cx="5552736" cy="4114800"/>
          </a:xfrm>
          <a:custGeom>
            <a:avLst/>
            <a:gdLst/>
            <a:ahLst/>
            <a:cxnLst/>
            <a:rect l="l" t="t" r="r" b="b"/>
            <a:pathLst>
              <a:path w="5552736" h="4114800">
                <a:moveTo>
                  <a:pt x="0" y="0"/>
                </a:moveTo>
                <a:lnTo>
                  <a:pt x="5552736" y="0"/>
                </a:lnTo>
                <a:lnTo>
                  <a:pt x="55527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" r="-35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034565" y="5361688"/>
            <a:ext cx="4223003" cy="3927228"/>
          </a:xfrm>
          <a:custGeom>
            <a:avLst/>
            <a:gdLst/>
            <a:ahLst/>
            <a:cxnLst/>
            <a:rect l="l" t="t" r="r" b="b"/>
            <a:pathLst>
              <a:path w="4223003" h="3927228">
                <a:moveTo>
                  <a:pt x="0" y="0"/>
                </a:moveTo>
                <a:lnTo>
                  <a:pt x="4223003" y="0"/>
                </a:lnTo>
                <a:lnTo>
                  <a:pt x="4223003" y="3927228"/>
                </a:lnTo>
                <a:lnTo>
                  <a:pt x="0" y="3927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00125" y="2315244"/>
            <a:ext cx="38383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프로젝트 구현 내용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0125" y="935873"/>
            <a:ext cx="383831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CURRENT</a:t>
            </a:r>
          </a:p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PROGRESS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34342" y="1967748"/>
            <a:ext cx="5577587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오브젝트에 크로스헤어를</a:t>
            </a:r>
          </a:p>
          <a:p>
            <a:pPr algn="l">
              <a:lnSpc>
                <a:spcPts val="4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가져다 대면 퀵 바 상단에</a:t>
            </a:r>
          </a:p>
          <a:p>
            <a:pPr algn="l">
              <a:lnSpc>
                <a:spcPts val="4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‘</a:t>
            </a:r>
            <a:r>
              <a:rPr lang="en-US" sz="3000" b="1" spc="-15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상호작용 트리거</a:t>
            </a: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’가 나온다.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34342" y="990600"/>
            <a:ext cx="383831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150">
                <a:solidFill>
                  <a:srgbClr val="1B27B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오브젝트 이름 토글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34342" y="5323588"/>
            <a:ext cx="383831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150">
                <a:solidFill>
                  <a:srgbClr val="1B27B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상시 화폐 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34342" y="6304663"/>
            <a:ext cx="5577587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 우상단에 </a:t>
            </a:r>
            <a:r>
              <a:rPr lang="en-US" sz="3000" b="1" spc="-15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상시로 화폐 UI</a:t>
            </a: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뜬다.</a:t>
            </a:r>
          </a:p>
          <a:p>
            <a:pPr algn="l">
              <a:lnSpc>
                <a:spcPts val="4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(현재는 상인이 없기에 별도 키로 화폐 증가/감소가 가능)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System Analysis  Project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01500" y="1028700"/>
            <a:ext cx="5462230" cy="3367973"/>
          </a:xfrm>
          <a:custGeom>
            <a:avLst/>
            <a:gdLst/>
            <a:ahLst/>
            <a:cxnLst/>
            <a:rect l="l" t="t" r="r" b="b"/>
            <a:pathLst>
              <a:path w="5462230" h="3367973">
                <a:moveTo>
                  <a:pt x="0" y="0"/>
                </a:moveTo>
                <a:lnTo>
                  <a:pt x="5462230" y="0"/>
                </a:lnTo>
                <a:lnTo>
                  <a:pt x="5462230" y="3367973"/>
                </a:lnTo>
                <a:lnTo>
                  <a:pt x="0" y="3367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701500" y="5556882"/>
            <a:ext cx="5462230" cy="3341158"/>
          </a:xfrm>
          <a:custGeom>
            <a:avLst/>
            <a:gdLst/>
            <a:ahLst/>
            <a:cxnLst/>
            <a:rect l="l" t="t" r="r" b="b"/>
            <a:pathLst>
              <a:path w="5462230" h="3341158">
                <a:moveTo>
                  <a:pt x="0" y="0"/>
                </a:moveTo>
                <a:lnTo>
                  <a:pt x="5462230" y="0"/>
                </a:lnTo>
                <a:lnTo>
                  <a:pt x="5462230" y="3341158"/>
                </a:lnTo>
                <a:lnTo>
                  <a:pt x="0" y="334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00125" y="2315244"/>
            <a:ext cx="38383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프로젝트 구현 내용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0125" y="935873"/>
            <a:ext cx="383831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CURRENT</a:t>
            </a:r>
          </a:p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PROGRESS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34342" y="1967748"/>
            <a:ext cx="5994460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1" spc="-15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B키</a:t>
            </a: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누르게 되면 </a:t>
            </a:r>
            <a:r>
              <a:rPr lang="en-US" sz="3000" b="1" spc="-15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설치 모드로 전환</a:t>
            </a: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하여</a:t>
            </a:r>
          </a:p>
          <a:p>
            <a:pPr algn="l">
              <a:lnSpc>
                <a:spcPts val="4500"/>
              </a:lnSpc>
            </a:pPr>
            <a:r>
              <a:rPr lang="en-US" sz="3000" b="1" spc="-15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설치 장소를 지정 가능</a:t>
            </a:r>
          </a:p>
          <a:p>
            <a:pPr algn="l">
              <a:lnSpc>
                <a:spcPts val="4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(현재는 Y좌표가 0 이상으로만 설치 가능하게 되어있어 수저 예정)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34342" y="990600"/>
            <a:ext cx="411018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150">
                <a:solidFill>
                  <a:srgbClr val="1B27B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설치 모드 (BUILD MODE)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34342" y="5323588"/>
            <a:ext cx="383831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150">
                <a:solidFill>
                  <a:srgbClr val="1B27B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그물 오브젝트 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34342" y="6304663"/>
            <a:ext cx="5577587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설치한 그물에 </a:t>
            </a:r>
            <a:r>
              <a:rPr lang="en-US" sz="3000" b="1" spc="-15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시간을 나타내준다</a:t>
            </a: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ts val="4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추가로 양식하려는 물고기를 선택할 수 있다.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System Analysis  Project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3317" y="1028700"/>
            <a:ext cx="12445484" cy="5936466"/>
          </a:xfrm>
          <a:custGeom>
            <a:avLst/>
            <a:gdLst/>
            <a:ahLst/>
            <a:cxnLst/>
            <a:rect l="l" t="t" r="r" b="b"/>
            <a:pathLst>
              <a:path w="12445484" h="5936466">
                <a:moveTo>
                  <a:pt x="0" y="0"/>
                </a:moveTo>
                <a:lnTo>
                  <a:pt x="12445484" y="0"/>
                </a:lnTo>
                <a:lnTo>
                  <a:pt x="12445484" y="5936466"/>
                </a:lnTo>
                <a:lnTo>
                  <a:pt x="0" y="5936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00125" y="2315244"/>
            <a:ext cx="38383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50">
                <a:solidFill>
                  <a:srgbClr val="1B27BB"/>
                </a:solidFill>
                <a:latin typeface="210 스탠다드"/>
                <a:ea typeface="210 스탠다드"/>
                <a:cs typeface="210 스탠다드"/>
                <a:sym typeface="210 스탠다드"/>
              </a:rPr>
              <a:t>프로젝트 구현 내용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0125" y="935873"/>
            <a:ext cx="383831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CURRENT</a:t>
            </a:r>
          </a:p>
          <a:p>
            <a:pPr algn="l">
              <a:lnSpc>
                <a:spcPts val="4399"/>
              </a:lnSpc>
            </a:pPr>
            <a:r>
              <a:rPr lang="en-US" sz="3999" spc="-79">
                <a:solidFill>
                  <a:srgbClr val="1B27BB"/>
                </a:solidFill>
                <a:latin typeface="TT Chocolates"/>
                <a:ea typeface="TT Chocolates"/>
                <a:cs typeface="TT Chocolates"/>
                <a:sym typeface="TT Chocolates"/>
              </a:rPr>
              <a:t>PROGRESS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06059" y="7230052"/>
            <a:ext cx="599446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창고 오브젝트와 상호작용하면</a:t>
            </a:r>
          </a:p>
          <a:p>
            <a:pPr algn="l">
              <a:lnSpc>
                <a:spcPts val="4500"/>
              </a:lnSpc>
            </a:pPr>
            <a:r>
              <a:rPr lang="en-US" sz="3000" b="1" spc="-15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아이템을 옮길 수 있음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83317" y="7287202"/>
            <a:ext cx="411018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150">
                <a:solidFill>
                  <a:srgbClr val="1B27B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아이템 상호작용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16573760" y="8067991"/>
            <a:ext cx="1675880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2025.6.11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15959026" y="2348024"/>
            <a:ext cx="2905348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>
                <a:solidFill>
                  <a:srgbClr val="1B27BB"/>
                </a:solidFill>
                <a:latin typeface="Inter"/>
                <a:ea typeface="Inter"/>
                <a:cs typeface="Inter"/>
                <a:sym typeface="Inter"/>
              </a:rPr>
              <a:t>System Analysis  Project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391</ep:Words>
  <ep:PresentationFormat>사용자 지정</ep:PresentationFormat>
  <ep:Paragraphs>145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whtjd</cp:lastModifiedBy>
  <dcterms:modified xsi:type="dcterms:W3CDTF">2025-06-22T08:00:03.120</dcterms:modified>
  <cp:revision>5</cp:revision>
  <dc:title>아이보리 다크 블루 미니멀한 포트폴리오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